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1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1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2">
  <p:sldMasterIdLst>
    <p:sldMasterId id="2147483648" r:id="rId1"/>
    <p:sldMasterId id="2147483671" r:id="rId2"/>
  </p:sldMasterIdLst>
  <p:sldIdLst>
    <p:sldId id="256" r:id="rId3"/>
    <p:sldId id="269" r:id="rId4"/>
    <p:sldId id="270" r:id="rId5"/>
    <p:sldId id="262" r:id="rId6"/>
    <p:sldId id="273" r:id="rId7"/>
    <p:sldId id="263" r:id="rId8"/>
    <p:sldId id="271" r:id="rId9"/>
    <p:sldId id="268" r:id="rId10"/>
    <p:sldId id="274" r:id="rId11"/>
    <p:sldId id="266" r:id="rId12"/>
    <p:sldId id="275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66" autoAdjust="0"/>
    <p:restoredTop sz="94660"/>
  </p:normalViewPr>
  <p:slideViewPr>
    <p:cSldViewPr>
      <p:cViewPr varScale="1">
        <p:scale>
          <a:sx n="112" d="100"/>
          <a:sy n="112" d="100"/>
        </p:scale>
        <p:origin x="288" y="7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;p2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28600" y="1102320"/>
            <a:ext cx="8686440" cy="1646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108;p19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35400" y="3071520"/>
            <a:ext cx="3877920" cy="898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title"/>
          </p:nvPr>
        </p:nvSpPr>
        <p:spPr>
          <a:xfrm>
            <a:off x="4630320" y="1858680"/>
            <a:ext cx="3877920" cy="898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114;p20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767840" y="1742400"/>
            <a:ext cx="3737520" cy="1104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2" name="Google Shape;117;p20"/>
          <p:cNvSpPr/>
          <p:nvPr/>
        </p:nvSpPr>
        <p:spPr>
          <a:xfrm>
            <a:off x="5591520" y="2936520"/>
            <a:ext cx="2913840" cy="73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en" sz="1000" b="1" u="none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</a:rPr>
              <a:t>CREDITS: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</a:rPr>
              <a:t> This presentation template was created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  <a:hlinkClick r:id="rId3"/>
              </a:rPr>
              <a:t>Slidesgo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</a:rPr>
              <a:t>, and includes icons, infographics &amp; images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  <a:hlinkClick r:id="rId4"/>
              </a:rPr>
              <a:t>Freepik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</a:rPr>
              <a:t> </a:t>
            </a:r>
            <a:endParaRPr lang="en-US" sz="10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13;p3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73720" y="3070440"/>
            <a:ext cx="3350520" cy="1879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5" name="PlaceHolder 2"/>
          <p:cNvSpPr>
            <a:spLocks noGrp="1"/>
          </p:cNvSpPr>
          <p:nvPr>
            <p:ph type="title"/>
          </p:nvPr>
        </p:nvSpPr>
        <p:spPr>
          <a:xfrm>
            <a:off x="7007040" y="1610280"/>
            <a:ext cx="1267920" cy="12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119;p21"/>
          <p:cNvPicPr/>
          <p:nvPr/>
        </p:nvPicPr>
        <p:blipFill>
          <a:blip r:embed="rId2"/>
          <a:srcRect l="1755" t="932" r="98" b="92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121;p22"/>
          <p:cNvPicPr/>
          <p:nvPr/>
        </p:nvPicPr>
        <p:blipFill>
          <a:blip r:embed="rId2"/>
          <a:srcRect l="827" t="827" r="827" b="827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123;p23"/>
          <p:cNvPicPr/>
          <p:nvPr/>
        </p:nvPicPr>
        <p:blipFill>
          <a:blip r:embed="rId2"/>
          <a:srcRect t="417" r="832" b="41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17;p4"/>
          <p:cNvPicPr/>
          <p:nvPr/>
        </p:nvPicPr>
        <p:blipFill>
          <a:blip r:embed="rId2"/>
          <a:srcRect t="417" r="832" b="41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1" name="PlaceHolder 1"/>
          <p:cNvSpPr>
            <a:spLocks noGrp="1"/>
          </p:cNvSpPr>
          <p:nvPr>
            <p:ph type="body"/>
          </p:nvPr>
        </p:nvSpPr>
        <p:spPr>
          <a:xfrm>
            <a:off x="5576400" y="3472920"/>
            <a:ext cx="2530080" cy="443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52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21;p5"/>
          <p:cNvPicPr/>
          <p:nvPr/>
        </p:nvPicPr>
        <p:blipFill>
          <a:blip r:embed="rId2"/>
          <a:srcRect l="1755" t="932" r="98" b="932"/>
          <a:stretch/>
        </p:blipFill>
        <p:spPr>
          <a:xfrm flipH="1">
            <a:off x="36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23112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28;p6"/>
          <p:cNvPicPr/>
          <p:nvPr/>
        </p:nvPicPr>
        <p:blipFill>
          <a:blip r:embed="rId2"/>
          <a:srcRect t="417" b="417"/>
          <a:stretch/>
        </p:blipFill>
        <p:spPr>
          <a:xfrm>
            <a:off x="0" y="0"/>
            <a:ext cx="922032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31;p7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998160" cy="144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609560" y="2066040"/>
            <a:ext cx="3823920" cy="253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5715720" y="0"/>
            <a:ext cx="342792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47;p11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84120" y="1953000"/>
            <a:ext cx="6575760" cy="799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36;p8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39;p9"/>
          <p:cNvPicPr/>
          <p:nvPr/>
        </p:nvPicPr>
        <p:blipFill>
          <a:blip r:embed="rId2"/>
          <a:srcRect t="417" r="832" b="41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228600" y="462240"/>
            <a:ext cx="8686440" cy="58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66" name="PlaceHolder 2"/>
          <p:cNvSpPr>
            <a:spLocks noGrp="1"/>
          </p:cNvSpPr>
          <p:nvPr>
            <p:ph type="title"/>
          </p:nvPr>
        </p:nvSpPr>
        <p:spPr>
          <a:xfrm>
            <a:off x="228600" y="4549680"/>
            <a:ext cx="3658320" cy="365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1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129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132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71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2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52;p13"/>
          <p:cNvPicPr/>
          <p:nvPr/>
        </p:nvPicPr>
        <p:blipFill>
          <a:blip r:embed="rId2"/>
          <a:srcRect l="961" t="922" r="950" b="932"/>
          <a:stretch/>
        </p:blipFill>
        <p:spPr>
          <a:xfrm flipH="1">
            <a:off x="5400" y="0"/>
            <a:ext cx="913860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title"/>
          </p:nvPr>
        </p:nvSpPr>
        <p:spPr>
          <a:xfrm>
            <a:off x="7034760" y="2030040"/>
            <a:ext cx="62532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title"/>
          </p:nvPr>
        </p:nvSpPr>
        <p:spPr>
          <a:xfrm>
            <a:off x="2498400" y="2030040"/>
            <a:ext cx="62532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231120" y="2030040"/>
            <a:ext cx="62424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title"/>
          </p:nvPr>
        </p:nvSpPr>
        <p:spPr>
          <a:xfrm>
            <a:off x="4766400" y="2030040"/>
            <a:ext cx="62532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6"/>
          <p:cNvSpPr>
            <a:spLocks noGrp="1"/>
          </p:cNvSpPr>
          <p:nvPr>
            <p:ph type="title"/>
          </p:nvPr>
        </p:nvSpPr>
        <p:spPr>
          <a:xfrm>
            <a:off x="2499840" y="3377160"/>
            <a:ext cx="62424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7"/>
          <p:cNvSpPr>
            <a:spLocks noGrp="1"/>
          </p:cNvSpPr>
          <p:nvPr>
            <p:ph type="title"/>
          </p:nvPr>
        </p:nvSpPr>
        <p:spPr>
          <a:xfrm>
            <a:off x="4767480" y="3377160"/>
            <a:ext cx="62424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8"/>
          <p:cNvSpPr>
            <a:spLocks noGrp="1"/>
          </p:cNvSpPr>
          <p:nvPr>
            <p:ph type="title"/>
          </p:nvPr>
        </p:nvSpPr>
        <p:spPr>
          <a:xfrm>
            <a:off x="7034760" y="3377160"/>
            <a:ext cx="62424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9"/>
          <p:cNvSpPr>
            <a:spLocks noGrp="1"/>
          </p:cNvSpPr>
          <p:nvPr>
            <p:ph type="title"/>
          </p:nvPr>
        </p:nvSpPr>
        <p:spPr>
          <a:xfrm>
            <a:off x="232200" y="3377160"/>
            <a:ext cx="62424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71;p14"/>
          <p:cNvPicPr/>
          <p:nvPr/>
        </p:nvPicPr>
        <p:blipFill>
          <a:blip r:embed="rId2"/>
          <a:srcRect t="417" r="832" b="41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051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75;p15"/>
          <p:cNvPicPr/>
          <p:nvPr/>
        </p:nvPicPr>
        <p:blipFill>
          <a:blip r:embed="rId2"/>
          <a:srcRect l="513" r="513" b="1854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3364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28600" y="1370160"/>
            <a:ext cx="3697560" cy="3544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572360" y="1524960"/>
            <a:ext cx="4236840" cy="3125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80;p16"/>
          <p:cNvPicPr/>
          <p:nvPr/>
        </p:nvPicPr>
        <p:blipFill>
          <a:blip r:embed="rId2"/>
          <a:srcRect l="1755" t="932" r="98" b="92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83;p17"/>
          <p:cNvPicPr/>
          <p:nvPr/>
        </p:nvPicPr>
        <p:blipFill>
          <a:blip r:embed="rId2"/>
          <a:srcRect t="417" r="832" b="41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228600" y="3336480"/>
            <a:ext cx="1634760" cy="119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6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1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title"/>
          </p:nvPr>
        </p:nvSpPr>
        <p:spPr>
          <a:xfrm>
            <a:off x="4882680" y="2006280"/>
            <a:ext cx="1634760" cy="119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6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1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title"/>
          </p:nvPr>
        </p:nvSpPr>
        <p:spPr>
          <a:xfrm>
            <a:off x="4882680" y="3336480"/>
            <a:ext cx="1634760" cy="119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6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1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title"/>
          </p:nvPr>
        </p:nvSpPr>
        <p:spPr>
          <a:xfrm>
            <a:off x="228600" y="462240"/>
            <a:ext cx="8686440" cy="58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93;p18"/>
          <p:cNvPicPr/>
          <p:nvPr/>
        </p:nvPicPr>
        <p:blipFill>
          <a:blip r:embed="rId2"/>
          <a:srcRect l="1755" t="942" r="98" b="92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0" y="3398760"/>
            <a:ext cx="59076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title"/>
          </p:nvPr>
        </p:nvSpPr>
        <p:spPr>
          <a:xfrm>
            <a:off x="228600" y="3398760"/>
            <a:ext cx="59076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title"/>
          </p:nvPr>
        </p:nvSpPr>
        <p:spPr>
          <a:xfrm>
            <a:off x="228600" y="2512800"/>
            <a:ext cx="58968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title"/>
          </p:nvPr>
        </p:nvSpPr>
        <p:spPr>
          <a:xfrm>
            <a:off x="4572000" y="2512800"/>
            <a:ext cx="59076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title"/>
          </p:nvPr>
        </p:nvSpPr>
        <p:spPr>
          <a:xfrm>
            <a:off x="228600" y="1626840"/>
            <a:ext cx="59076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6"/>
          <p:cNvSpPr>
            <a:spLocks noGrp="1"/>
          </p:cNvSpPr>
          <p:nvPr>
            <p:ph type="title"/>
          </p:nvPr>
        </p:nvSpPr>
        <p:spPr>
          <a:xfrm>
            <a:off x="4572000" y="1626840"/>
            <a:ext cx="59076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6" name="PlaceHolder 7"/>
          <p:cNvSpPr>
            <a:spLocks noGrp="1"/>
          </p:cNvSpPr>
          <p:nvPr>
            <p:ph type="title"/>
          </p:nvPr>
        </p:nvSpPr>
        <p:spPr>
          <a:xfrm>
            <a:off x="228600" y="462240"/>
            <a:ext cx="8686440" cy="58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42844" y="714362"/>
            <a:ext cx="8686440" cy="1647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800" dirty="0" smtClean="0">
                <a:solidFill>
                  <a:schemeClr val="dk1"/>
                </a:solidFill>
                <a:latin typeface="Figtree"/>
                <a:ea typeface="Figtree"/>
              </a:rPr>
              <a:t>CPS based </a:t>
            </a:r>
            <a:r>
              <a:rPr lang="en-US" sz="2800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Smart Waste Management System</a:t>
            </a:r>
            <a:r>
              <a:rPr lang="en-US" sz="3200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/>
            </a:r>
            <a:br>
              <a:rPr lang="en-US" sz="3200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</a:br>
            <a:r>
              <a:rPr lang="en-US" sz="2400" dirty="0" err="1" smtClean="0">
                <a:solidFill>
                  <a:schemeClr val="dk1"/>
                </a:solidFill>
                <a:latin typeface="Figtree"/>
                <a:ea typeface="Figtree"/>
              </a:rPr>
              <a:t>IoT</a:t>
            </a:r>
            <a:r>
              <a:rPr lang="en-US" sz="2400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 - </a:t>
            </a:r>
            <a:r>
              <a:rPr lang="en-US" sz="2400" b="0" u="none" strike="noStrike" dirty="0" err="1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LoRA</a:t>
            </a:r>
            <a:endParaRPr lang="fr-FR" sz="24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74" name="Google Shape;141;p28"/>
          <p:cNvCxnSpPr/>
          <p:nvPr/>
        </p:nvCxnSpPr>
        <p:spPr>
          <a:xfrm>
            <a:off x="0" y="3786196"/>
            <a:ext cx="9144000" cy="1588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pic>
        <p:nvPicPr>
          <p:cNvPr id="5" name="Picture 4" descr="A logo with a flower and text&#10;&#10;AI-generated content may be incorrect.">
            <a:extLst>
              <a:ext uri="{FF2B5EF4-FFF2-40B4-BE49-F238E27FC236}">
                <a16:creationId xmlns:a16="http://schemas.microsoft.com/office/drawing/2014/main" id="{653E3308-6E94-EED7-5A25-587443CB6F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" y="3857635"/>
            <a:ext cx="1428760" cy="128588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F1AABE7-24A5-B017-52AB-E87B519890DD}"/>
              </a:ext>
            </a:extLst>
          </p:cNvPr>
          <p:cNvSpPr txBox="1">
            <a:spLocks/>
          </p:cNvSpPr>
          <p:nvPr/>
        </p:nvSpPr>
        <p:spPr>
          <a:xfrm>
            <a:off x="1285852" y="3857634"/>
            <a:ext cx="4286280" cy="852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</a:pPr>
            <a:r>
              <a:rPr kumimoji="0" lang="en-US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Smart</a:t>
            </a:r>
            <a:r>
              <a:rPr kumimoji="0" lang="en-US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Waste Management System </a:t>
            </a:r>
            <a:r>
              <a:rPr lang="en-US" sz="1600" dirty="0" smtClean="0"/>
              <a:t>Waste Collection &amp; Route Optimization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3F3C18-7211-5374-CED1-1600548DFF4B}"/>
              </a:ext>
            </a:extLst>
          </p:cNvPr>
          <p:cNvSpPr txBox="1"/>
          <p:nvPr/>
        </p:nvSpPr>
        <p:spPr>
          <a:xfrm>
            <a:off x="5500694" y="3857634"/>
            <a:ext cx="3929089" cy="1203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="1" dirty="0"/>
              <a:t>Project By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 smtClean="0"/>
              <a:t>Danush</a:t>
            </a:r>
            <a:r>
              <a:rPr lang="en-US" sz="1400" dirty="0" smtClean="0"/>
              <a:t> </a:t>
            </a:r>
            <a:r>
              <a:rPr lang="en-US" sz="1400" dirty="0" err="1" smtClean="0"/>
              <a:t>Guntupalli</a:t>
            </a:r>
            <a:r>
              <a:rPr lang="en-US" sz="1400" dirty="0" smtClean="0"/>
              <a:t>      [OMIO25S00020]</a:t>
            </a: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Saba </a:t>
            </a:r>
            <a:r>
              <a:rPr lang="en-US" sz="1400" dirty="0" err="1" smtClean="0"/>
              <a:t>Afreen</a:t>
            </a:r>
            <a:r>
              <a:rPr lang="en-US" sz="1400" dirty="0" smtClean="0"/>
              <a:t> </a:t>
            </a:r>
            <a:r>
              <a:rPr lang="en-US" sz="1400" dirty="0" err="1" smtClean="0"/>
              <a:t>Khatoon</a:t>
            </a:r>
            <a:r>
              <a:rPr lang="en-US" sz="1400" dirty="0" smtClean="0"/>
              <a:t> [OMIO25S00045]</a:t>
            </a: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Nagaraju </a:t>
            </a:r>
            <a:r>
              <a:rPr lang="en-US" sz="1400" dirty="0" err="1" smtClean="0"/>
              <a:t>Marella</a:t>
            </a:r>
            <a:r>
              <a:rPr lang="en-US" sz="1400" dirty="0" smtClean="0"/>
              <a:t>        [OMIO25S00030]</a:t>
            </a:r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3F3C18-7211-5374-CED1-1600548DFF4B}"/>
              </a:ext>
            </a:extLst>
          </p:cNvPr>
          <p:cNvSpPr txBox="1"/>
          <p:nvPr/>
        </p:nvSpPr>
        <p:spPr>
          <a:xfrm>
            <a:off x="214282" y="3071816"/>
            <a:ext cx="5000660" cy="71438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r>
              <a:rPr lang="en-US" sz="1400" dirty="0" err="1" smtClean="0"/>
              <a:t>M.Tech</a:t>
            </a:r>
            <a:r>
              <a:rPr lang="en-US" sz="1400" dirty="0" smtClean="0"/>
              <a:t> (Online) </a:t>
            </a:r>
            <a:r>
              <a:rPr lang="en-US" sz="1400" dirty="0" err="1" smtClean="0"/>
              <a:t>Programme</a:t>
            </a:r>
            <a:r>
              <a:rPr lang="en-US" sz="1400" dirty="0" smtClean="0"/>
              <a:t> Name:   </a:t>
            </a:r>
            <a:r>
              <a:rPr lang="en-US" sz="1400" dirty="0" err="1" smtClean="0"/>
              <a:t>IoT</a:t>
            </a:r>
            <a:r>
              <a:rPr lang="en-US" sz="1400" dirty="0" smtClean="0"/>
              <a:t> &amp; Autonomous Systems</a:t>
            </a:r>
          </a:p>
          <a:p>
            <a:r>
              <a:rPr lang="en-US" sz="1400" dirty="0" smtClean="0"/>
              <a:t>College / University Name   :  IIIT Sri City, </a:t>
            </a:r>
            <a:r>
              <a:rPr lang="en-US" sz="1400" dirty="0" err="1" smtClean="0"/>
              <a:t>Chittoor</a:t>
            </a:r>
            <a:endParaRPr lang="en-US" sz="1400" dirty="0" smtClean="0"/>
          </a:p>
          <a:p>
            <a:r>
              <a:rPr lang="en-US" sz="1400" b="1" dirty="0" smtClean="0"/>
              <a:t>Guide Name:                         Prof.HRISHIKESH VENKATARAMAN      </a:t>
            </a:r>
          </a:p>
          <a:p>
            <a:r>
              <a:rPr lang="en-US" sz="1400" b="1" dirty="0"/>
              <a:t> </a:t>
            </a:r>
            <a:r>
              <a:rPr lang="en-US" sz="1400" b="1" dirty="0" smtClean="0"/>
              <a:t>                      </a:t>
            </a:r>
            <a:endParaRPr lang="en-US" sz="14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047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800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Conclusions</a:t>
            </a:r>
            <a:endParaRPr lang="fr-FR" sz="28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228600" y="1500180"/>
            <a:ext cx="8415366" cy="34141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50000"/>
              </a:lnSpc>
              <a:buFont typeface="Wingdings" pitchFamily="2" charset="2"/>
              <a:buChar char="v"/>
              <a:tabLst>
                <a:tab pos="0" algn="l"/>
              </a:tabLst>
            </a:pP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 Implementing </a:t>
            </a:r>
            <a:r>
              <a:rPr lang="en-US" b="0" u="none" strike="noStrike" dirty="0" err="1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IoT</a:t>
            </a:r>
            <a:r>
              <a:rPr lang="en-US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-based smart waste management enhances </a:t>
            </a:r>
            <a:endParaRPr lang="en-US" b="0" u="none" strike="noStrike" dirty="0" smtClean="0">
              <a:solidFill>
                <a:schemeClr val="dk1"/>
              </a:solidFill>
              <a:effectLst/>
              <a:uFillTx/>
              <a:latin typeface="Figtree"/>
              <a:ea typeface="Karla"/>
            </a:endParaRPr>
          </a:p>
          <a:p>
            <a:pPr indent="0">
              <a:lnSpc>
                <a:spcPct val="150000"/>
              </a:lnSpc>
              <a:tabLst>
                <a:tab pos="0" algn="l"/>
              </a:tabLst>
            </a:pPr>
            <a:r>
              <a:rPr lang="en-US" dirty="0">
                <a:solidFill>
                  <a:schemeClr val="dk1"/>
                </a:solidFill>
                <a:latin typeface="Figtree"/>
                <a:ea typeface="Karla"/>
              </a:rPr>
              <a:t> </a:t>
            </a:r>
            <a:r>
              <a:rPr lang="en-US" dirty="0" smtClean="0">
                <a:solidFill>
                  <a:schemeClr val="dk1"/>
                </a:solidFill>
                <a:latin typeface="Figtree"/>
                <a:ea typeface="Karla"/>
              </a:rPr>
              <a:t>   U</a:t>
            </a: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rban </a:t>
            </a:r>
            <a:r>
              <a:rPr lang="en-US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hygiene and </a:t>
            </a: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Operational </a:t>
            </a:r>
            <a:r>
              <a:rPr lang="en-US" dirty="0">
                <a:solidFill>
                  <a:schemeClr val="dk1"/>
                </a:solidFill>
                <a:latin typeface="Figtree"/>
                <a:ea typeface="Karla"/>
              </a:rPr>
              <a:t>E</a:t>
            </a: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fficiency.</a:t>
            </a:r>
          </a:p>
          <a:p>
            <a:pPr indent="0">
              <a:lnSpc>
                <a:spcPct val="150000"/>
              </a:lnSpc>
              <a:buFont typeface="Wingdings" pitchFamily="2" charset="2"/>
              <a:buChar char="v"/>
              <a:tabLst>
                <a:tab pos="0" algn="l"/>
              </a:tabLst>
            </a:pP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 Real-time </a:t>
            </a:r>
            <a:r>
              <a:rPr lang="en-US" dirty="0">
                <a:solidFill>
                  <a:schemeClr val="dk1"/>
                </a:solidFill>
                <a:latin typeface="Figtree"/>
                <a:ea typeface="Karla"/>
              </a:rPr>
              <a:t>M</a:t>
            </a: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onitoring </a:t>
            </a:r>
            <a:r>
              <a:rPr lang="en-US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reduces </a:t>
            </a:r>
            <a:endParaRPr lang="en-US" b="0" u="none" strike="noStrike" dirty="0" smtClean="0">
              <a:solidFill>
                <a:schemeClr val="dk1"/>
              </a:solidFill>
              <a:effectLst/>
              <a:uFillTx/>
              <a:latin typeface="Figtree"/>
              <a:ea typeface="Karla"/>
            </a:endParaRPr>
          </a:p>
          <a:p>
            <a:pPr indent="0">
              <a:lnSpc>
                <a:spcPct val="150000"/>
              </a:lnSpc>
              <a:tabLst>
                <a:tab pos="0" algn="l"/>
              </a:tabLst>
            </a:pPr>
            <a:r>
              <a:rPr lang="en-US" dirty="0">
                <a:solidFill>
                  <a:schemeClr val="dk1"/>
                </a:solidFill>
                <a:latin typeface="Figtree"/>
                <a:ea typeface="Karla"/>
              </a:rPr>
              <a:t> </a:t>
            </a:r>
            <a:r>
              <a:rPr lang="en-US" dirty="0" smtClean="0">
                <a:solidFill>
                  <a:schemeClr val="dk1"/>
                </a:solidFill>
                <a:latin typeface="Figtree"/>
                <a:ea typeface="Karla"/>
              </a:rPr>
              <a:t>   F</a:t>
            </a: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uel </a:t>
            </a:r>
            <a:r>
              <a:rPr lang="en-US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consumption, </a:t>
            </a: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Manpower</a:t>
            </a:r>
            <a:r>
              <a:rPr lang="en-US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, and environmental impact, supporting scalable </a:t>
            </a:r>
            <a:endParaRPr lang="en-US" b="0" u="none" strike="noStrike" dirty="0" smtClean="0">
              <a:solidFill>
                <a:schemeClr val="dk1"/>
              </a:solidFill>
              <a:effectLst/>
              <a:uFillTx/>
              <a:latin typeface="Figtree"/>
              <a:ea typeface="Karla"/>
            </a:endParaRPr>
          </a:p>
          <a:p>
            <a:pPr indent="0">
              <a:lnSpc>
                <a:spcPct val="150000"/>
              </a:lnSpc>
              <a:tabLst>
                <a:tab pos="0" algn="l"/>
              </a:tabLst>
            </a:pPr>
            <a:r>
              <a:rPr lang="en-US" dirty="0">
                <a:solidFill>
                  <a:schemeClr val="dk1"/>
                </a:solidFill>
                <a:latin typeface="Figtree"/>
                <a:ea typeface="Karla"/>
              </a:rPr>
              <a:t> </a:t>
            </a:r>
            <a:r>
              <a:rPr lang="en-US" dirty="0" smtClean="0">
                <a:solidFill>
                  <a:schemeClr val="dk1"/>
                </a:solidFill>
                <a:latin typeface="Figtree"/>
                <a:ea typeface="Karla"/>
              </a:rPr>
              <a:t>   </a:t>
            </a: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solutions </a:t>
            </a:r>
            <a:r>
              <a:rPr lang="en-US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aligned with smart city missions</a:t>
            </a: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.</a:t>
            </a:r>
          </a:p>
          <a:p>
            <a:pPr indent="0">
              <a:lnSpc>
                <a:spcPct val="150000"/>
              </a:lnSpc>
              <a:buFont typeface="Wingdings" pitchFamily="2" charset="2"/>
              <a:buChar char="v"/>
              <a:tabLst>
                <a:tab pos="0" algn="l"/>
              </a:tabLst>
            </a:pP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 Continuous </a:t>
            </a:r>
            <a:r>
              <a:rPr lang="en-US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innovation and integration of advanced technologies will drive </a:t>
            </a:r>
            <a:endParaRPr lang="en-US" b="0" u="none" strike="noStrike" dirty="0" smtClean="0">
              <a:solidFill>
                <a:schemeClr val="dk1"/>
              </a:solidFill>
              <a:effectLst/>
              <a:uFillTx/>
              <a:latin typeface="Figtree"/>
              <a:ea typeface="Karla"/>
            </a:endParaRPr>
          </a:p>
          <a:p>
            <a:pPr indent="0">
              <a:lnSpc>
                <a:spcPct val="150000"/>
              </a:lnSpc>
              <a:tabLst>
                <a:tab pos="0" algn="l"/>
              </a:tabLst>
            </a:pPr>
            <a:r>
              <a:rPr lang="en-US" dirty="0">
                <a:solidFill>
                  <a:schemeClr val="dk1"/>
                </a:solidFill>
                <a:latin typeface="Figtree"/>
                <a:ea typeface="Karla"/>
              </a:rPr>
              <a:t> </a:t>
            </a:r>
            <a:r>
              <a:rPr lang="en-US" dirty="0" smtClean="0">
                <a:solidFill>
                  <a:schemeClr val="dk1"/>
                </a:solidFill>
                <a:latin typeface="Figtree"/>
                <a:ea typeface="Karla"/>
              </a:rPr>
              <a:t>   </a:t>
            </a:r>
            <a:r>
              <a:rPr lang="en-US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sustainable </a:t>
            </a:r>
            <a:r>
              <a:rPr lang="en-US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Karla"/>
              </a:rPr>
              <a:t>urban waste solutions for the future.</a:t>
            </a:r>
            <a:endParaRPr lang="en-US" b="0" u="none" strike="noStrike" dirty="0">
              <a:solidFill>
                <a:srgbClr val="000000"/>
              </a:solidFill>
              <a:effectLst/>
              <a:uFillTx/>
              <a:latin typeface="Figtree"/>
            </a:endParaRPr>
          </a:p>
        </p:txBody>
      </p:sp>
      <p:cxnSp>
        <p:nvCxnSpPr>
          <p:cNvPr id="107" name="Google Shape;227;p33"/>
          <p:cNvCxnSpPr/>
          <p:nvPr/>
        </p:nvCxnSpPr>
        <p:spPr>
          <a:xfrm>
            <a:off x="0" y="1285866"/>
            <a:ext cx="9144000" cy="1588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Google Shape;227;p33"/>
          <p:cNvCxnSpPr/>
          <p:nvPr/>
        </p:nvCxnSpPr>
        <p:spPr>
          <a:xfrm>
            <a:off x="0" y="3571882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5" name="PlaceHolder 1"/>
          <p:cNvSpPr txBox="1">
            <a:spLocks/>
          </p:cNvSpPr>
          <p:nvPr/>
        </p:nvSpPr>
        <p:spPr>
          <a:xfrm>
            <a:off x="4643438" y="1928808"/>
            <a:ext cx="3733560" cy="1555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0" algn="l"/>
              </a:tabLst>
              <a:defRPr/>
            </a:pPr>
            <a:r>
              <a:rPr kumimoji="0" lang="en" sz="45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Figtree"/>
                <a:ea typeface="Figtree"/>
              </a:rPr>
              <a:t>Thank you</a:t>
            </a:r>
            <a:endParaRPr kumimoji="0" lang="fr-FR" sz="45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71472" y="142858"/>
            <a:ext cx="6286544" cy="100474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r>
              <a:rPr lang="en-US" sz="2800" dirty="0" smtClean="0">
                <a:latin typeface="Figtree"/>
              </a:rPr>
              <a:t>Introduction to project &amp; importance</a:t>
            </a:r>
            <a:endParaRPr lang="en-US" sz="2800" dirty="0">
              <a:latin typeface="Figtree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786050" y="785800"/>
            <a:ext cx="550072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Font typeface="Wingdings" pitchFamily="2" charset="2"/>
              <a:buChar char="Ø"/>
            </a:pPr>
            <a:r>
              <a:rPr lang="en-US" dirty="0" smtClean="0"/>
              <a:t>  Rapid </a:t>
            </a:r>
            <a:r>
              <a:rPr lang="en-US" dirty="0"/>
              <a:t>urban growth increases waste generation</a:t>
            </a:r>
          </a:p>
          <a:p>
            <a:pPr lvl="0">
              <a:buFont typeface="Wingdings" pitchFamily="2" charset="2"/>
              <a:buChar char="Ø"/>
            </a:pPr>
            <a:r>
              <a:rPr lang="en-US" dirty="0" smtClean="0"/>
              <a:t>  Traditional </a:t>
            </a:r>
            <a:r>
              <a:rPr lang="en-US" dirty="0"/>
              <a:t>collection is inefficient &amp; costly</a:t>
            </a:r>
          </a:p>
          <a:p>
            <a:pPr lvl="0">
              <a:buFont typeface="Wingdings" pitchFamily="2" charset="2"/>
              <a:buChar char="Ø"/>
            </a:pPr>
            <a:r>
              <a:rPr lang="en-US" dirty="0" smtClean="0"/>
              <a:t>  Overflowing </a:t>
            </a:r>
            <a:r>
              <a:rPr lang="en-US" dirty="0"/>
              <a:t>bins affect hygiene</a:t>
            </a:r>
          </a:p>
          <a:p>
            <a:pPr lvl="0">
              <a:buFont typeface="Wingdings" pitchFamily="2" charset="2"/>
              <a:buChar char="Ø"/>
            </a:pPr>
            <a:r>
              <a:rPr lang="en-US" dirty="0" smtClean="0"/>
              <a:t> 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/>
              <a:t>enables real-time monitoring</a:t>
            </a:r>
          </a:p>
          <a:p>
            <a:pPr lvl="0">
              <a:buFont typeface="Wingdings" pitchFamily="2" charset="2"/>
              <a:buChar char="Ø"/>
            </a:pPr>
            <a:r>
              <a:rPr lang="en-US" dirty="0" smtClean="0"/>
              <a:t>  Supports Smart </a:t>
            </a:r>
            <a:r>
              <a:rPr lang="en-US" dirty="0"/>
              <a:t>and </a:t>
            </a:r>
            <a:r>
              <a:rPr lang="en-US" dirty="0" smtClean="0"/>
              <a:t>Clean </a:t>
            </a:r>
            <a:r>
              <a:rPr lang="en-US" dirty="0"/>
              <a:t>cities</a:t>
            </a:r>
          </a:p>
        </p:txBody>
      </p:sp>
      <p:cxnSp>
        <p:nvCxnSpPr>
          <p:cNvPr id="9" name="Google Shape;220;p32"/>
          <p:cNvCxnSpPr/>
          <p:nvPr/>
        </p:nvCxnSpPr>
        <p:spPr>
          <a:xfrm>
            <a:off x="-158040" y="714362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cxnSp>
        <p:nvCxnSpPr>
          <p:cNvPr id="10" name="Google Shape;220;p32"/>
          <p:cNvCxnSpPr/>
          <p:nvPr/>
        </p:nvCxnSpPr>
        <p:spPr>
          <a:xfrm>
            <a:off x="-158040" y="3000378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0034" y="2428874"/>
            <a:ext cx="4767330" cy="100474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800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Problem Statement</a:t>
            </a:r>
            <a:endParaRPr lang="fr-FR" sz="28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857488" y="3112175"/>
            <a:ext cx="550072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Font typeface="Wingdings" pitchFamily="2" charset="2"/>
              <a:buChar char="v"/>
            </a:pPr>
            <a:r>
              <a:rPr lang="en-US" dirty="0" smtClean="0"/>
              <a:t>  Overflowing </a:t>
            </a:r>
            <a:r>
              <a:rPr lang="en-US" dirty="0"/>
              <a:t>bins → </a:t>
            </a:r>
            <a:r>
              <a:rPr lang="en-US" dirty="0" smtClean="0"/>
              <a:t>Pollution </a:t>
            </a:r>
            <a:r>
              <a:rPr lang="en-US" dirty="0"/>
              <a:t>&amp; D</a:t>
            </a:r>
            <a:r>
              <a:rPr lang="en-US" dirty="0" smtClean="0"/>
              <a:t>iseases</a:t>
            </a:r>
          </a:p>
          <a:p>
            <a:pPr lvl="0">
              <a:buFont typeface="Wingdings" pitchFamily="2" charset="2"/>
              <a:buChar char="v"/>
            </a:pPr>
            <a:endParaRPr lang="en-US" dirty="0" smtClean="0"/>
          </a:p>
          <a:p>
            <a:pPr lvl="0">
              <a:buFont typeface="Wingdings" pitchFamily="2" charset="2"/>
              <a:buChar char="v"/>
            </a:pPr>
            <a:r>
              <a:rPr lang="en-US" dirty="0" smtClean="0"/>
              <a:t>  No </a:t>
            </a:r>
            <a:r>
              <a:rPr lang="en-US" dirty="0"/>
              <a:t>real-time data for collection</a:t>
            </a:r>
          </a:p>
          <a:p>
            <a:pPr lvl="0">
              <a:buFont typeface="Wingdings" pitchFamily="2" charset="2"/>
              <a:buChar char="v"/>
            </a:pPr>
            <a:endParaRPr lang="en-US" dirty="0" smtClean="0"/>
          </a:p>
          <a:p>
            <a:pPr lvl="0">
              <a:buFont typeface="Wingdings" pitchFamily="2" charset="2"/>
              <a:buChar char="v"/>
            </a:pPr>
            <a:r>
              <a:rPr lang="en-US" dirty="0" smtClean="0"/>
              <a:t> Fuel </a:t>
            </a:r>
            <a:r>
              <a:rPr lang="en-US" dirty="0"/>
              <a:t>&amp; time wasted in manual monitoring</a:t>
            </a:r>
          </a:p>
          <a:p>
            <a:pPr lvl="1">
              <a:buFont typeface="Wingdings" pitchFamily="2" charset="2"/>
              <a:buChar char="v"/>
            </a:pPr>
            <a:endParaRPr lang="en-US" dirty="0" smtClean="0"/>
          </a:p>
          <a:p>
            <a:pPr lvl="0">
              <a:buFont typeface="Wingdings" pitchFamily="2" charset="2"/>
              <a:buChar char="v"/>
            </a:pPr>
            <a:r>
              <a:rPr lang="en-US" dirty="0" smtClean="0"/>
              <a:t> Need </a:t>
            </a:r>
            <a:r>
              <a:rPr lang="en-US" dirty="0"/>
              <a:t>a </a:t>
            </a:r>
            <a:r>
              <a:rPr lang="en-US" b="1" dirty="0"/>
              <a:t>cost-effective &amp; scalable</a:t>
            </a:r>
            <a:r>
              <a:rPr lang="en-US" dirty="0"/>
              <a:t> solution</a:t>
            </a:r>
          </a:p>
        </p:txBody>
      </p:sp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42844" y="3643320"/>
            <a:ext cx="2786050" cy="100474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u="none" strike="noStrike" dirty="0" smtClean="0">
                <a:solidFill>
                  <a:srgbClr val="FF0000"/>
                </a:solidFill>
                <a:effectLst/>
                <a:uFillTx/>
                <a:latin typeface="Figtree"/>
                <a:ea typeface="Figtree"/>
              </a:rPr>
              <a:t>Traditional methods of waste collection</a:t>
            </a:r>
            <a:endParaRPr lang="fr-FR" sz="2000" b="0" u="none" strike="noStrike" dirty="0">
              <a:solidFill>
                <a:srgbClr val="FF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357158" y="4500576"/>
            <a:ext cx="2285984" cy="57150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r>
              <a:rPr lang="en-US" b="1" dirty="0" smtClean="0">
                <a:latin typeface="Figtree"/>
              </a:rPr>
              <a:t>System Architecture</a:t>
            </a:r>
            <a:endParaRPr lang="en-US" b="1" dirty="0"/>
          </a:p>
        </p:txBody>
      </p:sp>
      <p:cxnSp>
        <p:nvCxnSpPr>
          <p:cNvPr id="81" name="Google Shape;220;p32"/>
          <p:cNvCxnSpPr/>
          <p:nvPr/>
        </p:nvCxnSpPr>
        <p:spPr>
          <a:xfrm>
            <a:off x="0" y="435770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5" name="Rectangle 4"/>
          <p:cNvSpPr/>
          <p:nvPr/>
        </p:nvSpPr>
        <p:spPr>
          <a:xfrm>
            <a:off x="0" y="1357304"/>
            <a:ext cx="2857488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Font typeface="Wingdings" pitchFamily="2" charset="2"/>
              <a:buChar char="v"/>
            </a:pPr>
            <a:r>
              <a:rPr lang="en-US" sz="1600" dirty="0" smtClean="0"/>
              <a:t>MCU :ESP32 (Qty. 2 Nos.)</a:t>
            </a:r>
          </a:p>
          <a:p>
            <a:pPr lvl="0">
              <a:buFont typeface="Wingdings" pitchFamily="2" charset="2"/>
              <a:buChar char="v"/>
            </a:pPr>
            <a:r>
              <a:rPr lang="en-US" sz="1600" dirty="0" smtClean="0"/>
              <a:t>Sensors: </a:t>
            </a:r>
          </a:p>
          <a:p>
            <a:pPr marL="400050" lvl="0" indent="-400050">
              <a:buFont typeface="Arial" pitchFamily="34" charset="0"/>
              <a:buChar char="•"/>
            </a:pPr>
            <a:r>
              <a:rPr lang="en-US" sz="1600" dirty="0" smtClean="0"/>
              <a:t>Ultrasonic (HC-SR04) </a:t>
            </a:r>
          </a:p>
          <a:p>
            <a:pPr marL="400050" lvl="0" indent="-400050">
              <a:buFont typeface="Arial" pitchFamily="34" charset="0"/>
              <a:buChar char="•"/>
            </a:pPr>
            <a:r>
              <a:rPr lang="en-US" sz="1600" dirty="0" smtClean="0"/>
              <a:t>Temp/Humidity (DHT22)</a:t>
            </a:r>
          </a:p>
          <a:p>
            <a:pPr marL="400050" lvl="0" indent="-400050">
              <a:buFont typeface="Arial" pitchFamily="34" charset="0"/>
              <a:buChar char="•"/>
            </a:pPr>
            <a:r>
              <a:rPr lang="en-US" sz="1600" dirty="0" smtClean="0"/>
              <a:t>GPS Module(NEO-6M)</a:t>
            </a:r>
          </a:p>
          <a:p>
            <a:pPr marL="400050" lvl="0" indent="-400050">
              <a:buFont typeface="Arial" pitchFamily="34" charset="0"/>
              <a:buChar char="•"/>
            </a:pPr>
            <a:r>
              <a:rPr lang="en-US" sz="1600" dirty="0" smtClean="0"/>
              <a:t>Fire/Hotspot Detection(MLX90614)</a:t>
            </a:r>
          </a:p>
          <a:p>
            <a:pPr marL="400050" lvl="0" indent="-400050">
              <a:buFont typeface="Arial" pitchFamily="34" charset="0"/>
              <a:buChar char="•"/>
            </a:pPr>
            <a:r>
              <a:rPr lang="en-US" sz="1600" dirty="0" smtClean="0"/>
              <a:t>RFID</a:t>
            </a:r>
          </a:p>
          <a:p>
            <a:pPr marL="400050" lvl="0" indent="-400050">
              <a:buFont typeface="Arial" pitchFamily="34" charset="0"/>
              <a:buChar char="•"/>
            </a:pPr>
            <a:r>
              <a:rPr lang="en-US" sz="1600" dirty="0" err="1" smtClean="0"/>
              <a:t>LoRA</a:t>
            </a:r>
            <a:r>
              <a:rPr lang="en-US" sz="1600" dirty="0" smtClean="0"/>
              <a:t> (SX1276) </a:t>
            </a:r>
            <a:r>
              <a:rPr lang="en-US" sz="1600" dirty="0" err="1" smtClean="0"/>
              <a:t>Tx</a:t>
            </a:r>
            <a:r>
              <a:rPr lang="en-US" sz="1600" dirty="0" smtClean="0"/>
              <a:t> &amp; Rx</a:t>
            </a:r>
          </a:p>
          <a:p>
            <a:pPr marL="400050" lvl="0" indent="-400050">
              <a:buFont typeface="Arial" pitchFamily="34" charset="0"/>
              <a:buChar char="•"/>
            </a:pPr>
            <a:r>
              <a:rPr lang="en-US" sz="1600" dirty="0" smtClean="0"/>
              <a:t>Servo Motor (SG90)</a:t>
            </a:r>
          </a:p>
          <a:p>
            <a:pPr marL="400050" lvl="0" indent="-400050">
              <a:buFont typeface="Arial" pitchFamily="34" charset="0"/>
              <a:buChar char="•"/>
            </a:pPr>
            <a:r>
              <a:rPr lang="en-US" sz="1600" dirty="0" smtClean="0"/>
              <a:t>Proximity Sensor</a:t>
            </a:r>
            <a:endParaRPr lang="en-US" sz="1600" dirty="0"/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85720" y="142858"/>
            <a:ext cx="2857520" cy="7143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l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 Implementation</a:t>
            </a:r>
            <a:endParaRPr lang="fr-FR" sz="2400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42844" y="857238"/>
            <a:ext cx="2786082" cy="42862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l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u="sng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List of Hardware Components</a:t>
            </a:r>
            <a:endParaRPr lang="fr-FR" sz="1400" u="sng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2" name="Picture 2" descr="C:\Users\Admin\Desktop\IIITSricity MTech\CPS Sem1\CPS Project 1\SWaMS Architecture Rev,1 Bitmap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57554" y="0"/>
            <a:ext cx="5786446" cy="51435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42844" y="4495942"/>
            <a:ext cx="3071834" cy="64755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Wiring Diagrams -1</a:t>
            </a:r>
            <a:endParaRPr lang="fr-FR" sz="24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94" name="Google Shape;220;p32"/>
          <p:cNvCxnSpPr/>
          <p:nvPr/>
        </p:nvCxnSpPr>
        <p:spPr>
          <a:xfrm>
            <a:off x="0" y="4356112"/>
            <a:ext cx="9144000" cy="1588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pic>
        <p:nvPicPr>
          <p:cNvPr id="8" name="Picture 7" descr="C:\Users\Admin\Desktop\IIITSricity MTech\CPS Sem1\CPS Project 1\IMG_1301.JPE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16200000">
            <a:off x="2750331" y="-678679"/>
            <a:ext cx="3643338" cy="6143668"/>
          </a:xfrm>
          <a:prstGeom prst="rect">
            <a:avLst/>
          </a:prstGeom>
          <a:noFill/>
        </p:spPr>
      </p:pic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285984" y="0"/>
            <a:ext cx="4572032" cy="64755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b="1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Smart Bin (ESP32+Sensors + </a:t>
            </a:r>
            <a:r>
              <a:rPr lang="en-US" b="1" u="none" strike="noStrike" dirty="0" err="1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LoRA</a:t>
            </a:r>
            <a:r>
              <a:rPr lang="en-US" b="1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 </a:t>
            </a:r>
            <a:r>
              <a:rPr lang="en-US" b="1" u="none" strike="noStrike" dirty="0" err="1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Tx</a:t>
            </a:r>
            <a:r>
              <a:rPr lang="en-US" b="1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)</a:t>
            </a:r>
            <a:endParaRPr lang="fr-FR" b="1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4" name="Google Shape;220;p32"/>
          <p:cNvCxnSpPr/>
          <p:nvPr/>
        </p:nvCxnSpPr>
        <p:spPr>
          <a:xfrm>
            <a:off x="0" y="428610"/>
            <a:ext cx="9144000" cy="1588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214282" y="4357700"/>
            <a:ext cx="2786082" cy="64755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0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Wiring Diagrams-2</a:t>
            </a:r>
            <a:endParaRPr lang="fr-FR" sz="24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94" name="Google Shape;220;p32"/>
          <p:cNvCxnSpPr/>
          <p:nvPr/>
        </p:nvCxnSpPr>
        <p:spPr>
          <a:xfrm>
            <a:off x="0" y="4213236"/>
            <a:ext cx="9144000" cy="1588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28992" y="4286262"/>
            <a:ext cx="1845435" cy="714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071670" y="0"/>
            <a:ext cx="4929222" cy="64755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b="1" u="none" strike="noStrike" dirty="0" smtClean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Remote Data Collection(ESP32+LoRA Rx)</a:t>
            </a:r>
            <a:endParaRPr lang="fr-FR" b="1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4" name="Google Shape;220;p32"/>
          <p:cNvCxnSpPr/>
          <p:nvPr/>
        </p:nvCxnSpPr>
        <p:spPr>
          <a:xfrm>
            <a:off x="0" y="428610"/>
            <a:ext cx="9144000" cy="1588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71604" y="500048"/>
            <a:ext cx="5715040" cy="371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571486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u="sng" dirty="0" err="1" smtClean="0"/>
              <a:t>LoRa</a:t>
            </a:r>
            <a:r>
              <a:rPr lang="en-US" sz="1600" b="1" u="sng" dirty="0" smtClean="0"/>
              <a:t> </a:t>
            </a:r>
            <a:r>
              <a:rPr lang="en-US" sz="1600" b="1" u="sng" dirty="0"/>
              <a:t>Point-to-Point Communication</a:t>
            </a:r>
          </a:p>
          <a:p>
            <a:pPr lvl="0">
              <a:buFont typeface="Wingdings" pitchFamily="2" charset="2"/>
              <a:buChar char="q"/>
            </a:pPr>
            <a:r>
              <a:rPr lang="en-US" sz="1600" dirty="0" smtClean="0"/>
              <a:t>  Works </a:t>
            </a:r>
            <a:r>
              <a:rPr lang="en-US" sz="1600" dirty="0"/>
              <a:t>up to 1–5 km in urban</a:t>
            </a:r>
          </a:p>
          <a:p>
            <a:pPr lvl="0">
              <a:buFont typeface="Wingdings" pitchFamily="2" charset="2"/>
              <a:buChar char="q"/>
            </a:pPr>
            <a:r>
              <a:rPr lang="en-US" sz="1600" dirty="0" smtClean="0"/>
              <a:t>  Ultra-low </a:t>
            </a:r>
            <a:r>
              <a:rPr lang="en-US" sz="1600" dirty="0"/>
              <a:t>power usage</a:t>
            </a:r>
          </a:p>
          <a:p>
            <a:pPr lvl="0">
              <a:buFont typeface="Wingdings" pitchFamily="2" charset="2"/>
              <a:buChar char="q"/>
            </a:pPr>
            <a:r>
              <a:rPr lang="en-US" sz="1600" dirty="0" smtClean="0"/>
              <a:t>  Works </a:t>
            </a:r>
            <a:r>
              <a:rPr lang="en-US" sz="1600" dirty="0"/>
              <a:t>without Wi-Fi</a:t>
            </a:r>
          </a:p>
          <a:p>
            <a:pPr lvl="0">
              <a:buFont typeface="Wingdings" pitchFamily="2" charset="2"/>
              <a:buChar char="q"/>
            </a:pPr>
            <a:r>
              <a:rPr lang="en-US" sz="1600" dirty="0" smtClean="0"/>
              <a:t>  Best </a:t>
            </a:r>
            <a:r>
              <a:rPr lang="en-US" sz="1600" dirty="0"/>
              <a:t>for outdoor </a:t>
            </a:r>
            <a:r>
              <a:rPr lang="en-US" sz="1600" dirty="0" err="1"/>
              <a:t>IoT</a:t>
            </a:r>
            <a:r>
              <a:rPr lang="en-US" sz="1600" dirty="0"/>
              <a:t> </a:t>
            </a:r>
            <a:r>
              <a:rPr lang="en-US" sz="1600" dirty="0" smtClean="0"/>
              <a:t>Smart </a:t>
            </a:r>
            <a:r>
              <a:rPr lang="en-US" sz="1600" dirty="0"/>
              <a:t>bins</a:t>
            </a:r>
          </a:p>
        </p:txBody>
      </p:sp>
      <p:sp>
        <p:nvSpPr>
          <p:cNvPr id="5" name="Rectangle 4"/>
          <p:cNvSpPr/>
          <p:nvPr/>
        </p:nvSpPr>
        <p:spPr>
          <a:xfrm>
            <a:off x="4357686" y="571486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dirty="0" smtClean="0"/>
              <a:t>    </a:t>
            </a:r>
            <a:r>
              <a:rPr lang="en-US" sz="1600" b="1" u="sng" dirty="0" smtClean="0"/>
              <a:t>System </a:t>
            </a:r>
            <a:r>
              <a:rPr lang="en-US" sz="1600" b="1" u="sng" dirty="0"/>
              <a:t>Workflow</a:t>
            </a:r>
          </a:p>
          <a:p>
            <a:pPr lvl="0">
              <a:buFont typeface="Wingdings" pitchFamily="2" charset="2"/>
              <a:buChar char="ü"/>
            </a:pPr>
            <a:r>
              <a:rPr lang="en-US" sz="1600" dirty="0" smtClean="0"/>
              <a:t>  Bin </a:t>
            </a:r>
            <a:r>
              <a:rPr lang="en-US" sz="1600" dirty="0"/>
              <a:t>senses fill level</a:t>
            </a:r>
          </a:p>
          <a:p>
            <a:pPr lvl="0">
              <a:buFont typeface="Wingdings" pitchFamily="2" charset="2"/>
              <a:buChar char="ü"/>
            </a:pPr>
            <a:r>
              <a:rPr lang="en-US" sz="1600" dirty="0" smtClean="0"/>
              <a:t>  ESP32 </a:t>
            </a:r>
            <a:r>
              <a:rPr lang="en-US" sz="1600" dirty="0"/>
              <a:t>collects &amp; processes data</a:t>
            </a:r>
          </a:p>
          <a:p>
            <a:pPr lvl="0">
              <a:buFont typeface="Wingdings" pitchFamily="2" charset="2"/>
              <a:buChar char="ü"/>
            </a:pPr>
            <a:r>
              <a:rPr lang="en-US" sz="1600" dirty="0" smtClean="0"/>
              <a:t>  </a:t>
            </a:r>
            <a:r>
              <a:rPr lang="en-US" sz="1600" dirty="0" err="1" smtClean="0"/>
              <a:t>LoRa</a:t>
            </a:r>
            <a:r>
              <a:rPr lang="en-US" sz="1600" dirty="0" smtClean="0"/>
              <a:t> Point –to- Point Communication</a:t>
            </a:r>
            <a:endParaRPr lang="en-US" sz="1600" dirty="0"/>
          </a:p>
          <a:p>
            <a:pPr lvl="0">
              <a:buFont typeface="Wingdings" pitchFamily="2" charset="2"/>
              <a:buChar char="ü"/>
            </a:pPr>
            <a:r>
              <a:rPr lang="en-US" sz="1600" dirty="0" smtClean="0"/>
              <a:t>  Cloud </a:t>
            </a:r>
            <a:r>
              <a:rPr lang="en-US" sz="1600" dirty="0"/>
              <a:t>updates live </a:t>
            </a:r>
            <a:r>
              <a:rPr lang="en-US" sz="1600" dirty="0" smtClean="0"/>
              <a:t>status </a:t>
            </a:r>
            <a:endParaRPr lang="en-US" sz="1600" dirty="0"/>
          </a:p>
          <a:p>
            <a:pPr lvl="0">
              <a:buFont typeface="Wingdings" pitchFamily="2" charset="2"/>
              <a:buChar char="ü"/>
            </a:pPr>
            <a:r>
              <a:rPr lang="en-US" sz="1600" dirty="0" smtClean="0"/>
              <a:t>  Alerts </a:t>
            </a:r>
            <a:r>
              <a:rPr lang="en-US" sz="1600" dirty="0"/>
              <a:t>when threshold is reached</a:t>
            </a:r>
          </a:p>
          <a:p>
            <a:pPr lvl="0">
              <a:buFont typeface="Wingdings" pitchFamily="2" charset="2"/>
              <a:buChar char="ü"/>
            </a:pPr>
            <a:r>
              <a:rPr lang="en-US" sz="1600" dirty="0" smtClean="0"/>
              <a:t>  Optimized </a:t>
            </a:r>
            <a:r>
              <a:rPr lang="en-US" sz="1600" dirty="0"/>
              <a:t>vehicle routing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85720" y="2428874"/>
          <a:ext cx="8501122" cy="2104126"/>
        </p:xfrm>
        <a:graphic>
          <a:graphicData uri="http://schemas.openxmlformats.org/drawingml/2006/table">
            <a:tbl>
              <a:tblPr/>
              <a:tblGrid>
                <a:gridCol w="42505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5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212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dirty="0" smtClean="0">
                          <a:latin typeface="Figtree"/>
                          <a:ea typeface="Times New Roman"/>
                          <a:cs typeface="Times New Roman"/>
                        </a:rPr>
                        <a:t>Deliverables</a:t>
                      </a:r>
                      <a:endParaRPr lang="en-US" sz="1400" dirty="0">
                        <a:latin typeface="Figtree"/>
                        <a:ea typeface="Times New Roman"/>
                        <a:cs typeface="Times New Roman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dirty="0">
                          <a:latin typeface="Figtree"/>
                          <a:ea typeface="Times New Roman"/>
                          <a:cs typeface="Times New Roman"/>
                        </a:rPr>
                        <a:t>Output</a:t>
                      </a:r>
                      <a:endParaRPr lang="en-US" sz="1400" dirty="0">
                        <a:latin typeface="Figtree"/>
                        <a:ea typeface="Times New Roman"/>
                        <a:cs typeface="Times New Roman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12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dirty="0" smtClean="0">
                          <a:latin typeface="Figtree"/>
                          <a:ea typeface="Times New Roman"/>
                          <a:cs typeface="Times New Roman"/>
                        </a:rPr>
                        <a:t>                   CPS Project </a:t>
                      </a:r>
                      <a:r>
                        <a:rPr lang="en-US" sz="1400" b="1" baseline="0" dirty="0" smtClean="0">
                          <a:latin typeface="Figtree"/>
                          <a:ea typeface="Times New Roman"/>
                          <a:cs typeface="Times New Roman"/>
                        </a:rPr>
                        <a:t>Deliverables</a:t>
                      </a:r>
                      <a:endParaRPr lang="en-US" sz="1400" b="1" dirty="0">
                        <a:latin typeface="Figtree"/>
                        <a:ea typeface="Times New Roman"/>
                        <a:cs typeface="Times New Roman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dirty="0" smtClean="0">
                          <a:latin typeface="Figtree"/>
                          <a:ea typeface="Times New Roman"/>
                          <a:cs typeface="Times New Roman"/>
                        </a:rPr>
                        <a:t>                        ESP32 </a:t>
                      </a:r>
                      <a:r>
                        <a:rPr lang="en-US" sz="1400" b="1" dirty="0">
                          <a:latin typeface="Figtree"/>
                          <a:ea typeface="Times New Roman"/>
                          <a:cs typeface="Times New Roman"/>
                        </a:rPr>
                        <a:t>+ sensors + </a:t>
                      </a:r>
                      <a:r>
                        <a:rPr lang="en-US" sz="1400" b="1" dirty="0" err="1">
                          <a:latin typeface="Figtree"/>
                          <a:ea typeface="Times New Roman"/>
                          <a:cs typeface="Times New Roman"/>
                        </a:rPr>
                        <a:t>LoRa</a:t>
                      </a:r>
                      <a:endParaRPr lang="en-US" sz="1400" b="1" dirty="0">
                        <a:latin typeface="Figtree"/>
                        <a:ea typeface="Times New Roman"/>
                        <a:cs typeface="Times New Roman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181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aseline="0" dirty="0" smtClean="0">
                          <a:latin typeface="Figtree"/>
                          <a:ea typeface="Times New Roman"/>
                          <a:cs typeface="Times New Roman"/>
                        </a:rPr>
                        <a:t>Deliverable 1 : </a:t>
                      </a:r>
                      <a:r>
                        <a:rPr lang="en-US" sz="1400" dirty="0" smtClean="0">
                          <a:latin typeface="Figtree"/>
                          <a:ea typeface="Times New Roman"/>
                          <a:cs typeface="Times New Roman"/>
                        </a:rPr>
                        <a:t>Bin</a:t>
                      </a:r>
                      <a:r>
                        <a:rPr lang="en-US" sz="1400" baseline="0" dirty="0" smtClean="0">
                          <a:latin typeface="Figtree"/>
                          <a:ea typeface="Times New Roman"/>
                          <a:cs typeface="Times New Roman"/>
                        </a:rPr>
                        <a:t> Level</a:t>
                      </a:r>
                      <a:endParaRPr lang="en-US" sz="1400" dirty="0" smtClean="0">
                        <a:latin typeface="Figtree"/>
                        <a:ea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aseline="0" dirty="0" smtClean="0">
                          <a:latin typeface="Figtree"/>
                          <a:ea typeface="Times New Roman"/>
                          <a:cs typeface="Times New Roman"/>
                        </a:rPr>
                        <a:t> Deliverable 2 : Optimized Route Map</a:t>
                      </a:r>
                      <a:endParaRPr lang="en-US" sz="1400" dirty="0">
                        <a:latin typeface="Figtree"/>
                        <a:ea typeface="Times New Roman"/>
                        <a:cs typeface="Times New Roman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 smtClean="0">
                          <a:latin typeface="Figtree"/>
                          <a:ea typeface="Times New Roman"/>
                          <a:cs typeface="Times New Roman"/>
                        </a:rPr>
                        <a:t> 1. Bin Level</a:t>
                      </a:r>
                      <a:r>
                        <a:rPr lang="en-US" sz="1400" baseline="0" dirty="0" smtClean="0">
                          <a:latin typeface="Figtree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400" dirty="0" smtClean="0">
                          <a:latin typeface="Figtree"/>
                          <a:ea typeface="Times New Roman"/>
                          <a:cs typeface="Times New Roman"/>
                        </a:rPr>
                        <a:t>visualization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aseline="0" dirty="0" smtClean="0">
                          <a:latin typeface="Figtree"/>
                          <a:ea typeface="Times New Roman"/>
                          <a:cs typeface="Times New Roman"/>
                        </a:rPr>
                        <a:t> 2. ML Algorithm(Simulated): Generates Optimized Route Map (using GPS Dataset) send to vehicle driver</a:t>
                      </a:r>
                      <a:endParaRPr lang="en-US" sz="1400" dirty="0" smtClean="0">
                        <a:latin typeface="Figtree"/>
                        <a:ea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US" sz="1400" dirty="0">
                        <a:latin typeface="Figtree"/>
                        <a:ea typeface="Times New Roman"/>
                        <a:cs typeface="Times New Roman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193" name="Rectangle 1"/>
          <p:cNvSpPr>
            <a:spLocks noChangeArrowheads="1"/>
          </p:cNvSpPr>
          <p:nvPr/>
        </p:nvSpPr>
        <p:spPr bwMode="auto">
          <a:xfrm>
            <a:off x="0" y="0"/>
            <a:ext cx="2052165" cy="8668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12696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u="none" strike="noStrike" cap="none" normalizeH="0" baseline="0" dirty="0" smtClean="0">
                <a:ln>
                  <a:noFill/>
                </a:ln>
                <a:solidFill>
                  <a:srgbClr val="4F81BD"/>
                </a:solidFill>
                <a:effectLst/>
                <a:latin typeface="Figtree"/>
                <a:ea typeface="Times New Roman" pitchFamily="18" charset="0"/>
                <a:cs typeface="Times New Roman" pitchFamily="18" charset="0"/>
              </a:rPr>
              <a:t>  </a:t>
            </a:r>
            <a:r>
              <a:rPr kumimoji="0" lang="en-US" sz="2400" u="none" strike="noStrike" cap="none" normalizeH="0" baseline="0" dirty="0" smtClean="0">
                <a:ln>
                  <a:noFill/>
                </a:ln>
                <a:effectLst/>
                <a:latin typeface="Figtree"/>
                <a:ea typeface="Times New Roman" pitchFamily="18" charset="0"/>
                <a:cs typeface="Times New Roman" pitchFamily="18" charset="0"/>
              </a:rPr>
              <a:t>Deliverables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Figtree"/>
              <a:cs typeface="Arial" pitchFamily="34" charset="0"/>
            </a:endParaRPr>
          </a:p>
        </p:txBody>
      </p:sp>
      <p:cxnSp>
        <p:nvCxnSpPr>
          <p:cNvPr id="8" name="Google Shape;227;p33"/>
          <p:cNvCxnSpPr/>
          <p:nvPr/>
        </p:nvCxnSpPr>
        <p:spPr>
          <a:xfrm>
            <a:off x="-158040" y="500048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Google Shape;227;p33"/>
          <p:cNvCxnSpPr/>
          <p:nvPr/>
        </p:nvCxnSpPr>
        <p:spPr>
          <a:xfrm>
            <a:off x="0" y="714362"/>
            <a:ext cx="914400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5" name="PlaceHolder 1"/>
          <p:cNvSpPr txBox="1">
            <a:spLocks/>
          </p:cNvSpPr>
          <p:nvPr/>
        </p:nvSpPr>
        <p:spPr>
          <a:xfrm>
            <a:off x="0" y="214296"/>
            <a:ext cx="4000496" cy="492443"/>
          </a:xfrm>
          <a:prstGeom prst="rect">
            <a:avLst/>
          </a:prstGeom>
          <a:noFill/>
          <a:ln w="0">
            <a:noFill/>
          </a:ln>
        </p:spPr>
        <p:txBody>
          <a:bodyPr wrap="square" lIns="91440" tIns="91440" rIns="91440" bIns="91440" anchor="b">
            <a:spAutoFit/>
          </a:bodyPr>
          <a:lstStyle/>
          <a:p>
            <a:pPr lvl="0">
              <a:tabLst>
                <a:tab pos="0" algn="l"/>
              </a:tabLst>
              <a:defRPr/>
            </a:pPr>
            <a:r>
              <a:rPr lang="en-US" sz="2000" dirty="0" smtClean="0"/>
              <a:t>   Tools Used in the Project</a:t>
            </a:r>
            <a:endParaRPr kumimoji="0" lang="fr-FR" sz="20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1406" y="857238"/>
            <a:ext cx="464347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1. </a:t>
            </a:r>
            <a:r>
              <a:rPr lang="en-US" sz="1400" b="1" dirty="0" err="1" smtClean="0"/>
              <a:t>Arduino</a:t>
            </a:r>
            <a:r>
              <a:rPr lang="en-US" sz="1400" b="1" dirty="0" smtClean="0"/>
              <a:t> IDE</a:t>
            </a:r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   Used for coding ESP32 firmware</a:t>
            </a:r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   Upload </a:t>
            </a:r>
            <a:r>
              <a:rPr lang="en-US" sz="1400" dirty="0" err="1" smtClean="0"/>
              <a:t>IoT</a:t>
            </a:r>
            <a:r>
              <a:rPr lang="en-US" sz="1400" dirty="0" smtClean="0"/>
              <a:t> Cloud Platform sensor + </a:t>
            </a:r>
            <a:r>
              <a:rPr lang="en-US" sz="1400" dirty="0" err="1" smtClean="0"/>
              <a:t>LoRa</a:t>
            </a:r>
            <a:r>
              <a:rPr lang="en-US" sz="1400" dirty="0" smtClean="0"/>
              <a:t>  </a:t>
            </a:r>
          </a:p>
          <a:p>
            <a:r>
              <a:rPr lang="en-US" sz="1400" dirty="0" smtClean="0"/>
              <a:t>     communication code</a:t>
            </a:r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   Serial monitoring &amp; debugging</a:t>
            </a:r>
            <a:endParaRPr lang="en-US" sz="14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42844" y="2428874"/>
          <a:ext cx="3714776" cy="2428891"/>
        </p:xfrm>
        <a:graphic>
          <a:graphicData uri="http://schemas.openxmlformats.org/drawingml/2006/table">
            <a:tbl>
              <a:tblPr/>
              <a:tblGrid>
                <a:gridCol w="1857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73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852">
                <a:tc>
                  <a:txBody>
                    <a:bodyPr/>
                    <a:lstStyle/>
                    <a:p>
                      <a:r>
                        <a:rPr lang="en-US" sz="1400" b="1" u="sng" dirty="0"/>
                        <a:t>Platform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u="sng" dirty="0"/>
                        <a:t>Purpose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7245">
                <a:tc>
                  <a:txBody>
                    <a:bodyPr/>
                    <a:lstStyle/>
                    <a:p>
                      <a:r>
                        <a:rPr lang="en-US" sz="1400" b="1" dirty="0" err="1" smtClean="0"/>
                        <a:t>ThingsBoard</a:t>
                      </a:r>
                      <a:endParaRPr lang="en-US" sz="1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Data visualization + real-time bin monitoring graphs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7245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Mobile app notifications + live status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54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Custom UI, alerts &amp; flow-based control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-32" y="2232066"/>
            <a:ext cx="400052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2. </a:t>
            </a:r>
            <a:r>
              <a:rPr lang="en-US" sz="1400" b="1" dirty="0" err="1" smtClean="0"/>
              <a:t>IoT</a:t>
            </a:r>
            <a:r>
              <a:rPr lang="en-US" sz="1400" b="1" dirty="0" smtClean="0"/>
              <a:t> Cloud Platform</a:t>
            </a:r>
          </a:p>
          <a:p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4269504" y="785800"/>
            <a:ext cx="34457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3. </a:t>
            </a:r>
            <a:r>
              <a:rPr lang="en-US" sz="1400" b="1" dirty="0" err="1" smtClean="0"/>
              <a:t>LoRa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Config</a:t>
            </a:r>
            <a:r>
              <a:rPr lang="en-US" sz="1400" b="1" dirty="0" smtClean="0"/>
              <a:t> Tools</a:t>
            </a:r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   </a:t>
            </a:r>
            <a:r>
              <a:rPr lang="en-US" sz="1400" dirty="0" err="1" smtClean="0"/>
              <a:t>LoRa</a:t>
            </a:r>
            <a:r>
              <a:rPr lang="en-US" sz="1400" dirty="0" smtClean="0"/>
              <a:t> library in </a:t>
            </a:r>
            <a:r>
              <a:rPr lang="en-US" sz="1400" dirty="0" err="1" smtClean="0"/>
              <a:t>Arduino</a:t>
            </a:r>
            <a:endParaRPr lang="en-US" sz="1400" dirty="0" smtClean="0"/>
          </a:p>
          <a:p>
            <a:r>
              <a:rPr lang="en-US" sz="1400" dirty="0" smtClean="0"/>
              <a:t>    Used to:</a:t>
            </a:r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   Configure </a:t>
            </a:r>
            <a:r>
              <a:rPr lang="en-US" sz="1400" dirty="0" err="1" smtClean="0"/>
              <a:t>LoRa</a:t>
            </a:r>
            <a:r>
              <a:rPr lang="en-US" sz="1400" dirty="0" smtClean="0"/>
              <a:t> modulation settings</a:t>
            </a:r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  Test point-to-point communication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4275904" y="2071684"/>
            <a:ext cx="43680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4. Circuit schematic + breadboard diagrams</a:t>
            </a:r>
            <a:endParaRPr lang="en-US" sz="1400" b="1" dirty="0"/>
          </a:p>
        </p:txBody>
      </p:sp>
      <p:sp>
        <p:nvSpPr>
          <p:cNvPr id="10" name="Rectangle 9"/>
          <p:cNvSpPr/>
          <p:nvPr/>
        </p:nvSpPr>
        <p:spPr>
          <a:xfrm>
            <a:off x="4286248" y="2643188"/>
            <a:ext cx="435768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5. Data Analytics</a:t>
            </a:r>
          </a:p>
          <a:p>
            <a:r>
              <a:rPr lang="en-US" sz="1400" b="1" dirty="0" smtClean="0"/>
              <a:t>    Python</a:t>
            </a:r>
            <a:r>
              <a:rPr lang="en-US" sz="1400" dirty="0" smtClean="0"/>
              <a:t> for data logging &amp; route analytics</a:t>
            </a:r>
          </a:p>
          <a:p>
            <a:r>
              <a:rPr lang="en-US" sz="1400" dirty="0" smtClean="0"/>
              <a:t>    Used to:</a:t>
            </a:r>
          </a:p>
          <a:p>
            <a:r>
              <a:rPr lang="en-US" sz="1400" dirty="0" smtClean="0"/>
              <a:t>                 </a:t>
            </a:r>
            <a:r>
              <a:rPr lang="en-US" sz="1400" dirty="0" err="1" smtClean="0"/>
              <a:t>Analyse</a:t>
            </a:r>
            <a:r>
              <a:rPr lang="en-US" sz="1400" dirty="0" smtClean="0"/>
              <a:t> fill-level history</a:t>
            </a:r>
          </a:p>
          <a:p>
            <a:r>
              <a:rPr lang="en-US" sz="1400" dirty="0" smtClean="0"/>
              <a:t>                 Optimize truck route planning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4286248" y="3857634"/>
            <a:ext cx="43576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6. Documentation Tools</a:t>
            </a:r>
          </a:p>
          <a:p>
            <a:r>
              <a:rPr lang="en-US" sz="1400" b="1" dirty="0" smtClean="0"/>
              <a:t>    PowerPoint</a:t>
            </a:r>
            <a:r>
              <a:rPr lang="en-US" sz="1400" dirty="0" smtClean="0"/>
              <a:t> – Presentation slides</a:t>
            </a:r>
          </a:p>
          <a:p>
            <a:endParaRPr lang="en-US" sz="1400" b="1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42844" y="195486"/>
            <a:ext cx="8686440" cy="63573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l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800" dirty="0" smtClean="0">
                <a:solidFill>
                  <a:schemeClr val="dk1"/>
                </a:solidFill>
                <a:latin typeface="Figtree"/>
              </a:rPr>
              <a:t>Challenges faced</a:t>
            </a:r>
            <a:endParaRPr lang="fr-FR" sz="28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6" name="Google Shape;227;p33"/>
          <p:cNvCxnSpPr/>
          <p:nvPr/>
        </p:nvCxnSpPr>
        <p:spPr>
          <a:xfrm>
            <a:off x="0" y="987574"/>
            <a:ext cx="9144000" cy="1588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7" name="PlaceHolder 2"/>
          <p:cNvSpPr txBox="1">
            <a:spLocks/>
          </p:cNvSpPr>
          <p:nvPr/>
        </p:nvSpPr>
        <p:spPr>
          <a:xfrm>
            <a:off x="142844" y="1059582"/>
            <a:ext cx="8643998" cy="388843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77500" lnSpcReduction="20000"/>
          </a:bodyPr>
          <a:lstStyle/>
          <a:p>
            <a:pPr marL="285750" lvl="0" indent="-285750" algn="just"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IN" dirty="0" smtClean="0">
                <a:latin typeface="Figtree"/>
              </a:rPr>
              <a:t>The </a:t>
            </a:r>
            <a:r>
              <a:rPr lang="en-IN" dirty="0" err="1">
                <a:latin typeface="Figtree"/>
              </a:rPr>
              <a:t>LoRa</a:t>
            </a:r>
            <a:r>
              <a:rPr lang="en-IN" dirty="0">
                <a:latin typeface="Figtree"/>
              </a:rPr>
              <a:t> module’s high transmission current, coupled with high current consumption of NEO-6M for cold starting occasionally caused voltage dips resulting in random shutdown of ESP-32. Additional external power supply is used for improved stability.</a:t>
            </a:r>
          </a:p>
          <a:p>
            <a:pPr marL="285750" lvl="0" indent="-285750" algn="just"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IN" dirty="0">
                <a:latin typeface="Figtree"/>
              </a:rPr>
              <a:t>Integrating both the RC522 RFID module and the </a:t>
            </a:r>
            <a:r>
              <a:rPr lang="en-IN" dirty="0" err="1">
                <a:latin typeface="Figtree"/>
              </a:rPr>
              <a:t>LoRa</a:t>
            </a:r>
            <a:r>
              <a:rPr lang="en-IN" dirty="0">
                <a:latin typeface="Figtree"/>
              </a:rPr>
              <a:t> Ra-02 on a shared SPI bus resulted in intermittent communication failures. Careful management of chip-select signals and SPI transaction timing was required to ensure stable operation.</a:t>
            </a:r>
          </a:p>
          <a:p>
            <a:pPr marL="285750" lvl="0" indent="-285750" algn="just"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IN" dirty="0">
                <a:latin typeface="Figtree"/>
              </a:rPr>
              <a:t>Simultaneous handling of Wi-Fi, </a:t>
            </a:r>
            <a:r>
              <a:rPr lang="en-IN" dirty="0" err="1">
                <a:latin typeface="Figtree"/>
              </a:rPr>
              <a:t>LoRa</a:t>
            </a:r>
            <a:r>
              <a:rPr lang="en-IN" dirty="0">
                <a:latin typeface="Figtree"/>
              </a:rPr>
              <a:t>, GPS, and sensor polling introduced timing conflicts. The use of </a:t>
            </a:r>
            <a:r>
              <a:rPr lang="en-IN" dirty="0" err="1">
                <a:latin typeface="Figtree"/>
              </a:rPr>
              <a:t>FreeRTOS</a:t>
            </a:r>
            <a:r>
              <a:rPr lang="en-IN" dirty="0">
                <a:latin typeface="Figtree"/>
              </a:rPr>
              <a:t> queues and non-blocking loops was necessary to prevent watchdog resets.</a:t>
            </a:r>
          </a:p>
          <a:p>
            <a:pPr marL="285750" lvl="0" indent="-285750" algn="just"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IN" dirty="0">
                <a:latin typeface="Figtree"/>
              </a:rPr>
              <a:t>The 255-byte payload restriction in the SX1278 chipset mandated the design of a cyclic packet transmission sequence. Splitting sensor data into multiple sub-packets increased firmware complexity.</a:t>
            </a:r>
          </a:p>
          <a:p>
            <a:pPr marL="285750" lvl="0" indent="-285750" algn="just"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IN" dirty="0">
                <a:latin typeface="Figtree"/>
              </a:rPr>
              <a:t>Maintaining consistent user ENTRY/EXIT states required timeout mechanisms and robust handling of rapid tag taps.</a:t>
            </a:r>
          </a:p>
          <a:p>
            <a:pPr marL="0" marR="0" lvl="0" indent="0" defTabSz="91440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>
                <a:tab pos="0" algn="l"/>
              </a:tabLst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gtre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Google Shape;227;p33"/>
          <p:cNvCxnSpPr/>
          <p:nvPr/>
        </p:nvCxnSpPr>
        <p:spPr>
          <a:xfrm>
            <a:off x="0" y="78580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4" name="Rectangle 3"/>
          <p:cNvSpPr/>
          <p:nvPr/>
        </p:nvSpPr>
        <p:spPr>
          <a:xfrm>
            <a:off x="142844" y="785800"/>
            <a:ext cx="9001156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1600" b="1" dirty="0" smtClean="0"/>
              <a:t>  AI-based waste prediction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            to estimate when bins will get full and schedule trucks proactively</a:t>
            </a:r>
          </a:p>
          <a:p>
            <a:pPr>
              <a:buFont typeface="Wingdings" pitchFamily="2" charset="2"/>
              <a:buChar char="v"/>
            </a:pPr>
            <a:r>
              <a:rPr lang="en-US" sz="1600" b="1" dirty="0" smtClean="0"/>
              <a:t>  Automated waste segregation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           using image sensors / AI for separating recyclable &amp; non-recyclable waste</a:t>
            </a:r>
          </a:p>
          <a:p>
            <a:pPr>
              <a:buFont typeface="Wingdings" pitchFamily="2" charset="2"/>
              <a:buChar char="v"/>
            </a:pPr>
            <a:r>
              <a:rPr lang="en-US" sz="1600" b="1" dirty="0" smtClean="0"/>
              <a:t>  Solar-powered smart bins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           for longer outdoor operation without manual battery maintenance</a:t>
            </a:r>
          </a:p>
          <a:p>
            <a:pPr>
              <a:buFont typeface="Wingdings" pitchFamily="2" charset="2"/>
              <a:buChar char="v"/>
            </a:pPr>
            <a:r>
              <a:rPr lang="en-US" sz="1600" b="1" dirty="0" smtClean="0"/>
              <a:t>  GPS-enabled bins &amp; vehicles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           to track location and improve route planning</a:t>
            </a:r>
          </a:p>
          <a:p>
            <a:pPr>
              <a:buFont typeface="Wingdings" pitchFamily="2" charset="2"/>
              <a:buChar char="v"/>
            </a:pPr>
            <a:r>
              <a:rPr lang="en-US" sz="1600" b="1" dirty="0" smtClean="0"/>
              <a:t>  Integration with Smart City e-Governance apps</a:t>
            </a:r>
          </a:p>
          <a:p>
            <a:r>
              <a:rPr lang="en-US" sz="1600" b="1" dirty="0" smtClean="0"/>
              <a:t>               </a:t>
            </a:r>
            <a:r>
              <a:rPr lang="en-US" sz="1600" dirty="0" smtClean="0"/>
              <a:t>for citizen reporting and transparent monitoring</a:t>
            </a:r>
          </a:p>
          <a:p>
            <a:pPr>
              <a:buFont typeface="Wingdings" pitchFamily="2" charset="2"/>
              <a:buChar char="v"/>
            </a:pPr>
            <a:r>
              <a:rPr lang="en-US" sz="1600" b="1" dirty="0" smtClean="0"/>
              <a:t>  Public awareness notifications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           on hygiene, bin locations, and recycling through a mobile app</a:t>
            </a:r>
          </a:p>
          <a:p>
            <a:pPr>
              <a:buFont typeface="Wingdings" pitchFamily="2" charset="2"/>
              <a:buChar char="v"/>
            </a:pPr>
            <a:r>
              <a:rPr lang="en-US" sz="1600" b="1" dirty="0" smtClean="0"/>
              <a:t>  Edge computing at gateway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            to reduce cloud dependency and improve response time</a:t>
            </a:r>
          </a:p>
          <a:p>
            <a:pPr>
              <a:buFont typeface="Wingdings" pitchFamily="2" charset="2"/>
              <a:buChar char="v"/>
            </a:pPr>
            <a:r>
              <a:rPr lang="en-US" sz="1600" b="1" dirty="0" smtClean="0"/>
              <a:t>  Expansion to hazardous waste monitoring</a:t>
            </a:r>
          </a:p>
          <a:p>
            <a:r>
              <a:rPr lang="en-US" sz="1600" b="1" dirty="0" smtClean="0"/>
              <a:t>   </a:t>
            </a:r>
            <a:r>
              <a:rPr lang="en-US" sz="1600" dirty="0" smtClean="0"/>
              <a:t>            like medical or chemical disposal areas</a:t>
            </a:r>
            <a:endParaRPr lang="en-US" sz="1600" dirty="0"/>
          </a:p>
        </p:txBody>
      </p:sp>
      <p:sp>
        <p:nvSpPr>
          <p:cNvPr id="6" name="PlaceHolder 1"/>
          <p:cNvSpPr txBox="1">
            <a:spLocks/>
          </p:cNvSpPr>
          <p:nvPr/>
        </p:nvSpPr>
        <p:spPr>
          <a:xfrm>
            <a:off x="142844" y="142858"/>
            <a:ext cx="6572296" cy="553998"/>
          </a:xfrm>
          <a:prstGeom prst="rect">
            <a:avLst/>
          </a:prstGeom>
          <a:noFill/>
          <a:ln w="0">
            <a:noFill/>
          </a:ln>
        </p:spPr>
        <p:txBody>
          <a:bodyPr wrap="square" lIns="91440" tIns="91440" rIns="91440" bIns="91440" anchor="b">
            <a:spAutoFit/>
          </a:bodyPr>
          <a:lstStyle/>
          <a:p>
            <a:r>
              <a:rPr lang="en-US" sz="2400" dirty="0" smtClean="0"/>
              <a:t>Future Scope (If Given a Chance)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ue Gradient by Slidesgo">
  <a:themeElements>
    <a:clrScheme name="Simple Light">
      <a:dk1>
        <a:srgbClr val="083C77"/>
      </a:dk1>
      <a:lt1>
        <a:srgbClr val="EBFCFF"/>
      </a:lt1>
      <a:dk2>
        <a:srgbClr val="083C77"/>
      </a:dk2>
      <a:lt2>
        <a:srgbClr val="9CE3E9"/>
      </a:lt2>
      <a:accent1>
        <a:srgbClr val="93C4E0"/>
      </a:accent1>
      <a:accent2>
        <a:srgbClr val="829EE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83C7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1424</TotalTime>
  <Words>770</Words>
  <Application>Microsoft Office PowerPoint</Application>
  <PresentationFormat>On-screen Show (16:9)</PresentationFormat>
  <Paragraphs>121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Figtree</vt:lpstr>
      <vt:lpstr>Karla</vt:lpstr>
      <vt:lpstr>OpenSymbol</vt:lpstr>
      <vt:lpstr>Symbol</vt:lpstr>
      <vt:lpstr>Times New Roman</vt:lpstr>
      <vt:lpstr>Wingdings</vt:lpstr>
      <vt:lpstr>Blue Gradient by Slidesgo</vt:lpstr>
      <vt:lpstr>Slidesgo Final Pages</vt:lpstr>
      <vt:lpstr>CPS based Smart Waste Management System IoT - LoRA</vt:lpstr>
      <vt:lpstr>Introduction to project &amp; importance</vt:lpstr>
      <vt:lpstr>System Architecture</vt:lpstr>
      <vt:lpstr>Wiring Diagrams -1</vt:lpstr>
      <vt:lpstr>Wiring Diagrams-2</vt:lpstr>
      <vt:lpstr>PowerPoint Presentation</vt:lpstr>
      <vt:lpstr>PowerPoint Presentation</vt:lpstr>
      <vt:lpstr>Challenges faced</vt:lpstr>
      <vt:lpstr>PowerPoint Presentation</vt:lpstr>
      <vt:lpstr>Conclusions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Waste Management Systems</dc:title>
  <dc:creator>NAGARAJU MARELLA</dc:creator>
  <cp:lastModifiedBy>LENOVO</cp:lastModifiedBy>
  <cp:revision>101</cp:revision>
  <dcterms:modified xsi:type="dcterms:W3CDTF">2025-12-09T15:51:42Z</dcterms:modified>
</cp:coreProperties>
</file>

<file path=docProps/core1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2025-12-04T04:17:13Z</dcterms:created>
  <dc:creator>Unknown Creator</dc:creator>
  <dc:description/>
  <dc:language>en-US</dc:language>
  <cp:lastModifiedBy>Unknown Creator</cp:lastModifiedBy>
  <dcterms:modified xsi:type="dcterms:W3CDTF">2025-12-04T04:17:13Z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